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74"/>
  </p:notesMasterIdLst>
  <p:sldIdLst>
    <p:sldId id="260" r:id="rId5"/>
    <p:sldId id="262" r:id="rId6"/>
    <p:sldId id="263" r:id="rId7"/>
    <p:sldId id="264" r:id="rId8"/>
    <p:sldId id="276" r:id="rId9"/>
    <p:sldId id="317" r:id="rId10"/>
    <p:sldId id="265" r:id="rId11"/>
    <p:sldId id="26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7" r:id="rId22"/>
    <p:sldId id="286" r:id="rId23"/>
    <p:sldId id="288" r:id="rId24"/>
    <p:sldId id="289" r:id="rId25"/>
    <p:sldId id="290" r:id="rId26"/>
    <p:sldId id="268" r:id="rId27"/>
    <p:sldId id="269" r:id="rId28"/>
    <p:sldId id="293" r:id="rId29"/>
    <p:sldId id="296" r:id="rId30"/>
    <p:sldId id="299" r:id="rId31"/>
    <p:sldId id="300" r:id="rId32"/>
    <p:sldId id="294" r:id="rId33"/>
    <p:sldId id="295" r:id="rId34"/>
    <p:sldId id="291" r:id="rId35"/>
    <p:sldId id="297" r:id="rId36"/>
    <p:sldId id="298" r:id="rId37"/>
    <p:sldId id="301" r:id="rId38"/>
    <p:sldId id="271" r:id="rId39"/>
    <p:sldId id="292" r:id="rId40"/>
    <p:sldId id="308" r:id="rId41"/>
    <p:sldId id="302" r:id="rId42"/>
    <p:sldId id="309" r:id="rId43"/>
    <p:sldId id="304" r:id="rId44"/>
    <p:sldId id="307" r:id="rId45"/>
    <p:sldId id="303" r:id="rId46"/>
    <p:sldId id="305" r:id="rId47"/>
    <p:sldId id="306" r:id="rId48"/>
    <p:sldId id="310" r:id="rId49"/>
    <p:sldId id="312" r:id="rId50"/>
    <p:sldId id="311" r:id="rId51"/>
    <p:sldId id="313" r:id="rId52"/>
    <p:sldId id="314" r:id="rId53"/>
    <p:sldId id="315" r:id="rId54"/>
    <p:sldId id="320" r:id="rId55"/>
    <p:sldId id="316" r:id="rId56"/>
    <p:sldId id="318" r:id="rId57"/>
    <p:sldId id="319" r:id="rId58"/>
    <p:sldId id="321" r:id="rId59"/>
    <p:sldId id="322" r:id="rId60"/>
    <p:sldId id="323" r:id="rId61"/>
    <p:sldId id="324" r:id="rId62"/>
    <p:sldId id="325" r:id="rId63"/>
    <p:sldId id="326" r:id="rId64"/>
    <p:sldId id="327" r:id="rId65"/>
    <p:sldId id="328" r:id="rId66"/>
    <p:sldId id="329" r:id="rId67"/>
    <p:sldId id="330" r:id="rId68"/>
    <p:sldId id="331" r:id="rId69"/>
    <p:sldId id="332" r:id="rId70"/>
    <p:sldId id="333" r:id="rId71"/>
    <p:sldId id="275" r:id="rId72"/>
    <p:sldId id="273" r:id="rId7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75"/>
      <p:bold r:id="rId76"/>
      <p:italic r:id="rId77"/>
      <p:boldItalic r:id="rId78"/>
    </p:embeddedFont>
    <p:embeddedFont>
      <p:font typeface="Century Gothic" panose="020B0502020202020204" pitchFamily="34" charset="0"/>
      <p:regular r:id="rId79"/>
      <p:bold r:id="rId80"/>
      <p:italic r:id="rId81"/>
      <p:boldItalic r:id="rId8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3" roundtripDataSignature="AMtx7mhjxPrsOBPP4yViyrDTJVpXgOZs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E7939A-4384-DF5A-A27E-336B7A1F9D9E}" v="5" dt="2022-11-04T10:47:06.4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presProps" Target="presProps.xml"/><Relationship Id="rId89" Type="http://schemas.microsoft.com/office/2015/10/relationships/revisionInfo" Target="revisionInfo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notesMaster" Target="notesMasters/notesMaster1.xml"/><Relationship Id="rId79" Type="http://schemas.openxmlformats.org/officeDocument/2006/relationships/font" Target="fonts/font5.fntdata"/><Relationship Id="rId5" Type="http://schemas.openxmlformats.org/officeDocument/2006/relationships/slide" Target="slides/slide1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font" Target="fonts/font3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font" Target="fonts/font6.fntdata"/><Relationship Id="rId85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font" Target="fonts/font1.fntdata"/><Relationship Id="rId83" Type="http://customschemas.google.com/relationships/presentationmetadata" Target="metadata"/><Relationship Id="rId88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font" Target="fonts/font4.fntdata"/><Relationship Id="rId81" Type="http://schemas.openxmlformats.org/officeDocument/2006/relationships/font" Target="fonts/font7.fntdata"/><Relationship Id="rId86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font" Target="fonts/font2.fntdata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tableStyles" Target="tableStyles.xml"/><Relationship Id="rId61" Type="http://schemas.openxmlformats.org/officeDocument/2006/relationships/slide" Target="slides/slide57.xml"/><Relationship Id="rId82" Type="http://schemas.openxmlformats.org/officeDocument/2006/relationships/font" Target="fonts/font8.fntdata"/><Relationship Id="rId19" Type="http://schemas.openxmlformats.org/officeDocument/2006/relationships/slide" Target="slides/slide1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siano  Peres" userId="S::cassiano@dio.me::969304d6-c324-47a1-b772-a344f131e725" providerId="AD" clId="Web-{71E7939A-4384-DF5A-A27E-336B7A1F9D9E}"/>
    <pc:docChg chg="modSld">
      <pc:chgData name="Cassiano  Peres" userId="S::cassiano@dio.me::969304d6-c324-47a1-b772-a344f131e725" providerId="AD" clId="Web-{71E7939A-4384-DF5A-A27E-336B7A1F9D9E}" dt="2022-11-04T10:47:06.446" v="4" actId="20577"/>
      <pc:docMkLst>
        <pc:docMk/>
      </pc:docMkLst>
      <pc:sldChg chg="modSp">
        <pc:chgData name="Cassiano  Peres" userId="S::cassiano@dio.me::969304d6-c324-47a1-b772-a344f131e725" providerId="AD" clId="Web-{71E7939A-4384-DF5A-A27E-336B7A1F9D9E}" dt="2022-11-04T10:47:06.446" v="4" actId="20577"/>
        <pc:sldMkLst>
          <pc:docMk/>
          <pc:sldMk cId="2743253420" sldId="278"/>
        </pc:sldMkLst>
        <pc:spChg chg="mod">
          <ac:chgData name="Cassiano  Peres" userId="S::cassiano@dio.me::969304d6-c324-47a1-b772-a344f131e725" providerId="AD" clId="Web-{71E7939A-4384-DF5A-A27E-336B7A1F9D9E}" dt="2022-11-04T10:47:06.446" v="4" actId="20577"/>
          <ac:spMkLst>
            <pc:docMk/>
            <pc:sldMk cId="2743253420" sldId="278"/>
            <ac:spMk id="20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316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672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26710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5017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9561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0738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3866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03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86424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019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92701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9248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3264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6295da5bc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g116295da5bc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092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8329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2165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03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8936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6295da5bc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116295da5bc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28291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1026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3434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58929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6238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6295da5bc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116295da5bc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830194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06888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83778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168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870667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6990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28507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47665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884025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977434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458592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509584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6295da5bc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116295da5bc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512549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7658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784710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7265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81956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005172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6295da5bc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116295da5bc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10214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700051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34557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6295da5bc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116295da5bc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07809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794709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13088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6295da5bc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116295da5bc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6839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917448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360590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860320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6295da5bc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116295da5bc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888564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636179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584252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65877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64388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6d3f5a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116d3f5a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736156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9ffa863c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109ffa863c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ffa863cd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9ffa863cd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7897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109ffa863cd_0_28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09ffa863cd_0_2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109ffa863cd_0_2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g109ffa863cd_0_2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‹#›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tualbox.org/wiki/Downloads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e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jpe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com/invite/gFKWUdTkaj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7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nvd.nist.gov/vuln-metrics/cvss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"/>
          <p:cNvSpPr txBox="1"/>
          <p:nvPr/>
        </p:nvSpPr>
        <p:spPr>
          <a:xfrm>
            <a:off x="565525" y="636550"/>
            <a:ext cx="79914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Trabalhando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com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sistemas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operacionais</a:t>
            </a:r>
            <a:endParaRPr sz="2400" b="0" i="1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6" name="Google Shape;156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</a:t>
            </a:fld>
            <a:r>
              <a:rPr lang="en-US"/>
              <a:t>]</a:t>
            </a:r>
            <a:endParaRPr/>
          </a:p>
        </p:txBody>
      </p:sp>
      <p:sp>
        <p:nvSpPr>
          <p:cNvPr id="2" name="Google Shape;154;p2">
            <a:extLst>
              <a:ext uri="{FF2B5EF4-FFF2-40B4-BE49-F238E27FC236}">
                <a16:creationId xmlns:a16="http://schemas.microsoft.com/office/drawing/2014/main" id="{2C3F779C-6A9D-036E-0141-C5086B4E5447}"/>
              </a:ext>
            </a:extLst>
          </p:cNvPr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Cassiano Peres</a:t>
            </a:r>
            <a:endParaRPr sz="16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DIO  Tech Education Analyst</a:t>
            </a:r>
            <a:endParaRPr lang="en-US" sz="2400" b="1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en-US" sz="16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cassiano-dio</a:t>
            </a:r>
            <a:endParaRPr lang="en-US" sz="16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     </a:t>
            </a:r>
            <a:r>
              <a:rPr lang="en-US" sz="1600" b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peres-cassiano</a:t>
            </a:r>
            <a:endParaRPr sz="1600" b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925C8E-1D6C-A6AB-F4F2-119BB89F5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84" y="4030935"/>
            <a:ext cx="250309" cy="250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7CEDB2E-730F-EAE5-00A6-1E71B6357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78" y="4435961"/>
            <a:ext cx="250309" cy="24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lnSpc>
                <a:spcPct val="115000"/>
              </a:lnSpc>
              <a:spcBef>
                <a:spcPts val="1000"/>
              </a:spcBef>
              <a:buSzPts val="2400"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São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responsáveis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traduzir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as entradas do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usuário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para 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linguagem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máquina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formando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interface entre 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usuário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o hardware,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também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traduzir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para o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usuário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 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saídas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geradas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hardware.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Sistemas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operacionais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10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3253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Sistemas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operacionais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11</a:t>
            </a:fld>
            <a:r>
              <a:rPr lang="en-US"/>
              <a:t>]</a:t>
            </a:r>
            <a:endParaRPr/>
          </a:p>
        </p:txBody>
      </p:sp>
      <p:pic>
        <p:nvPicPr>
          <p:cNvPr id="2050" name="Picture 2" descr="What is an Operating System? - Great Learning">
            <a:extLst>
              <a:ext uri="{FF2B5EF4-FFF2-40B4-BE49-F238E27FC236}">
                <a16:creationId xmlns:a16="http://schemas.microsoft.com/office/drawing/2014/main" id="{DE663DCA-F53F-A1AE-1231-9334E9AB9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845" y="2094108"/>
            <a:ext cx="3050309" cy="2412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5743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Gerenciamento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processos</a:t>
            </a:r>
            <a:endParaRPr lang="en-US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Gerenciamento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memória</a:t>
            </a: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Gerenciamento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dispositivos</a:t>
            </a:r>
            <a:endParaRPr lang="en-US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Gerenciamento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arquivos</a:t>
            </a: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Funções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12</a:t>
            </a:fld>
            <a:r>
              <a:rPr lang="en-US"/>
              <a:t>]</a:t>
            </a:r>
            <a:endParaRPr/>
          </a:p>
        </p:txBody>
      </p:sp>
      <p:pic>
        <p:nvPicPr>
          <p:cNvPr id="7170" name="Picture 2" descr="Memory Management (MEM) Coding: Analysis &amp; Example | Study.com">
            <a:extLst>
              <a:ext uri="{FF2B5EF4-FFF2-40B4-BE49-F238E27FC236}">
                <a16:creationId xmlns:a16="http://schemas.microsoft.com/office/drawing/2014/main" id="{6C545199-9597-E1D8-E0DB-BAC7FEA39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8380" y="2211531"/>
            <a:ext cx="2120320" cy="158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367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Segurança</a:t>
            </a:r>
            <a:endParaRPr lang="en-US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Detecção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erros</a:t>
            </a:r>
            <a:endParaRPr lang="en-US" sz="2400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Agendamento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tarefas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Funções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13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45907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Fornece uma plataforma para executar aplicativos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Gerenciamento de memória e CPU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Fornece abstração do sistema de arquivos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Fornece suporte de rede</a:t>
            </a: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Recursos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dos SO’s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14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585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Fornece recursos de segurança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Fornece interface de usuário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Fornece utilitários e serviços de sistema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Suporte ao desenvolvimento de aplicativos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Recursos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dos SO’s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15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4416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executar tarefas, os sistemas operacionais possuem dois componentes: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Shell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Kernel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Componentes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dos SO’s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16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1405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Shell trata das interações do usuário, sendo a camada mais externa do sistema operacional e gerencia a interação entre usuário e sistema operacional.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Shell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17</a:t>
            </a:fld>
            <a:r>
              <a:rPr lang="en-US"/>
              <a:t>]</a:t>
            </a:r>
            <a:endParaRPr/>
          </a:p>
        </p:txBody>
      </p:sp>
      <p:pic>
        <p:nvPicPr>
          <p:cNvPr id="3076" name="Picture 4" descr="Introduction to AWS EC2 and the Command Line in Data Science | by Chris  Dong | Towards Data Science">
            <a:extLst>
              <a:ext uri="{FF2B5EF4-FFF2-40B4-BE49-F238E27FC236}">
                <a16:creationId xmlns:a16="http://schemas.microsoft.com/office/drawing/2014/main" id="{B05AA5A8-7781-4DB6-737A-452C3AC17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0" y="3700533"/>
            <a:ext cx="1143000" cy="1306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1951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Solicitar entradas do usuário;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Interpretar a entrada para o sistema operacional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Manipular a saída do sistema operacional.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Funções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 Shell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18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24463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2181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É</a:t>
            </a: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componente central de um SO, do qual todos os outros  componentes do sistema operacional dependem para fornecer serviços essenciais, atuando como a interface principal entre o SO e o hardware.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Kernel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19</a:t>
            </a:fld>
            <a:r>
              <a:rPr lang="en-US"/>
              <a:t>]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C36C42-1EB4-E8FA-F36F-D43656E7E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6149" y="3283529"/>
            <a:ext cx="2171701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145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"/>
          <p:cNvSpPr txBox="1"/>
          <p:nvPr/>
        </p:nvSpPr>
        <p:spPr>
          <a:xfrm>
            <a:off x="565525" y="1857725"/>
            <a:ext cx="8016900" cy="20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1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curso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explorar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detalhes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conceitos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tipos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sistemas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operacionais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utilizados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mercado.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3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 Geral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0" name="Google Shape;170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31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Gerenciamento de entrada-saída;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Gerenciamento de memória;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Gerenciamento de processos para execução de aplicativos;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Gerenciamento de dispositivo;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Controle de chamadas do sistema.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Funções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 Kernel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20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902354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31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Microsoft Windows;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macOS;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Linux;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Android.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Exemplos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SO’s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21</a:t>
            </a:fld>
            <a:r>
              <a:rPr lang="en-US"/>
              <a:t>]</a:t>
            </a:r>
            <a:endParaRPr/>
          </a:p>
        </p:txBody>
      </p:sp>
      <p:pic>
        <p:nvPicPr>
          <p:cNvPr id="6146" name="Picture 2" descr="131 Linux Icons - Free in SVG, PNG, ICO - IconScout">
            <a:extLst>
              <a:ext uri="{FF2B5EF4-FFF2-40B4-BE49-F238E27FC236}">
                <a16:creationId xmlns:a16="http://schemas.microsoft.com/office/drawing/2014/main" id="{837F5FC8-5E7C-954B-867F-97BB2DA7B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4432" y="3140825"/>
            <a:ext cx="844500" cy="84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Windows 11 1080x1080 icon, for those of you who need it... :  r/Windows_Redesign">
            <a:extLst>
              <a:ext uri="{FF2B5EF4-FFF2-40B4-BE49-F238E27FC236}">
                <a16:creationId xmlns:a16="http://schemas.microsoft.com/office/drawing/2014/main" id="{3BF7F2B4-C4FA-BB11-7EF1-C5EBC75EE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555" y="2117482"/>
            <a:ext cx="702254" cy="702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A2414BEC-A687-3952-76A4-1DAE76E57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069" y="2571750"/>
            <a:ext cx="844501" cy="84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Android - ícones de mídia social grátis">
            <a:extLst>
              <a:ext uri="{FF2B5EF4-FFF2-40B4-BE49-F238E27FC236}">
                <a16:creationId xmlns:a16="http://schemas.microsoft.com/office/drawing/2014/main" id="{A7C99929-2F24-1790-4756-C9E6AAE6C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916" y="3606922"/>
            <a:ext cx="756805" cy="756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562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tivemos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introduçã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sobre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sistemas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operacionais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próximas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aulas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nos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aprofundar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alguns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deles.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22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267618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16295da5bc_1_75"/>
          <p:cNvSpPr txBox="1"/>
          <p:nvPr/>
        </p:nvSpPr>
        <p:spPr>
          <a:xfrm>
            <a:off x="565523" y="870463"/>
            <a:ext cx="7410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 2</a:t>
            </a:r>
            <a:endParaRPr sz="24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4" name="Google Shape;224;g116295da5bc_1_75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Microsoft Windows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5" name="Google Shape;225;g116295da5bc_1_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116295da5bc_1_7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23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falar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popular dos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sistemas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operacionais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o Microsoft Windows.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24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Windows é o principal sistema operacional (SO) da Microsoft, o padrão de fato para computadores domésticos e empresariais.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Windows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25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35938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É um</a:t>
            </a: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sistema operacional baseado na interface gráfica do usuário (GUI) ,introduzido em 1985 e foi lançado em várias versões.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Windows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26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95446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principal linguagem de programação do código-fonte das várias versões do Windows é o 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algumas partes com 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C++ 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 </a:t>
            </a:r>
            <a:r>
              <a:rPr lang="pt-BR" sz="2400" b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Assembly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Windows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27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049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Até a versão 3.11, rodava em 16 bits (com um update chamado </a:t>
            </a:r>
            <a:r>
              <a:rPr lang="pt-BR" sz="2400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Win32s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adicionando o suporte a 32 bits). 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As versões a partir do XP e Server 2003 estão preparadas para a tecnologia 64 bits.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Windows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28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708700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Versões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Windows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29</a:t>
            </a:fld>
            <a:r>
              <a:rPr lang="en-US"/>
              <a:t>]</a:t>
            </a:r>
            <a:endParaRPr/>
          </a:p>
        </p:txBody>
      </p:sp>
      <p:pic>
        <p:nvPicPr>
          <p:cNvPr id="8196" name="Picture 4" descr="MS Windows - Basic Computers Level 1-2-3">
            <a:extLst>
              <a:ext uri="{FF2B5EF4-FFF2-40B4-BE49-F238E27FC236}">
                <a16:creationId xmlns:a16="http://schemas.microsoft.com/office/drawing/2014/main" id="{A82DF3BF-9488-08B4-5D05-4D0677DEF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1" y="1844648"/>
            <a:ext cx="3997036" cy="2906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3130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6295da5bc_0_62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A24"/>
              </a:buClr>
              <a:buSzPts val="2400"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Conhecimento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prévio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sistemas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operacionais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Linux e Windows 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noções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linhas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comando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são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úteis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para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facilitar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aprendizado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116295da5bc_0_62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Pré-requisitos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g116295da5bc_0_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Versões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Windows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30</a:t>
            </a:fld>
            <a:r>
              <a:rPr lang="en-US"/>
              <a:t>]</a:t>
            </a:r>
            <a:endParaRPr/>
          </a:p>
        </p:txBody>
      </p:sp>
      <p:pic>
        <p:nvPicPr>
          <p:cNvPr id="9218" name="Picture 2" descr="As Windows 11 rolls out, take a look at the past Windows version history">
            <a:extLst>
              <a:ext uri="{FF2B5EF4-FFF2-40B4-BE49-F238E27FC236}">
                <a16:creationId xmlns:a16="http://schemas.microsoft.com/office/drawing/2014/main" id="{074A9063-04BC-2D6A-795E-357D21861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697" y="1849581"/>
            <a:ext cx="4502606" cy="3002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2991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Devido a sua grande popularidade, o Windows é um grande alvo das ameaças cibernéticas.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Ameaças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31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367814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WinNT.Remote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Explorer;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WinNT.Infis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Win95.CIH;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Win32.Kriz;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Win95.Babylonia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Exemplos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virus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32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414616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Manter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as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atualizações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do SO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Utilizar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um 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bom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antivirus;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Cuidado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bom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senso com o que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acessa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Prevenção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33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74370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vimos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um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pouco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sobre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Microsoft Windows,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aulas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seguintes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conhecer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um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pouco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sistemas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Linux.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34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57728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6295da5bc_1_94"/>
          <p:cNvSpPr txBox="1"/>
          <p:nvPr/>
        </p:nvSpPr>
        <p:spPr>
          <a:xfrm>
            <a:off x="565523" y="870463"/>
            <a:ext cx="7410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 3</a:t>
            </a:r>
            <a:endParaRPr sz="24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g116295da5bc_1_94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SO’s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baseados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Linux</a:t>
            </a:r>
            <a:endParaRPr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3" name="Google Shape;253;g116295da5bc_1_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116295da5bc_1_9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35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falar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sobre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sistemas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operacionais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baseados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Linux,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suas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distribuições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caracter</a:t>
            </a: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ísticas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36</a:t>
            </a:fld>
            <a:r>
              <a:rPr lang="en-US"/>
              <a:t>]</a:t>
            </a:r>
            <a:endParaRPr/>
          </a:p>
        </p:txBody>
      </p:sp>
      <p:pic>
        <p:nvPicPr>
          <p:cNvPr id="10242" name="Picture 2" descr="Choosing Linux: 2 Awesome Tools To Find Your Perfect Linux OS">
            <a:extLst>
              <a:ext uri="{FF2B5EF4-FFF2-40B4-BE49-F238E27FC236}">
                <a16:creationId xmlns:a16="http://schemas.microsoft.com/office/drawing/2014/main" id="{B9EF5FBA-9F9C-0E77-7CDB-EE4F975BA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8857" y="3327957"/>
            <a:ext cx="2166286" cy="1620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2779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208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SO Unix implementado em 1969 por Ken Thompson, Dennis Ritchie, Douglas McIlroy, e Joe Ossanna. 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Lançado pela primeira vez em 1971, era escrito em Assembly;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 1973 foi reescrito na linguagem C por Dennis Ritchie.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Antecedentes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37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841739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 forma genérica, o Linux é um Sistema Operacional, assim como o Windows e o Mac OS, que possibilita a execução de programas em um computador e outros dispositivos.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38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350214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Kernel do Linux foi, originalmente, escrito por </a:t>
            </a:r>
            <a:r>
              <a:rPr lang="pt-BR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Linus Torvalds </a:t>
            </a: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 Departamento de Ciência da Computação da Universidade de Helsinki, Finlândia, com a ajuda de vários programadores voluntários através da Usenet.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39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09681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Percurso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17"/>
          <p:cNvSpPr txBox="1"/>
          <p:nvPr/>
        </p:nvSpPr>
        <p:spPr>
          <a:xfrm>
            <a:off x="678554" y="1851730"/>
            <a:ext cx="1380000" cy="576000"/>
          </a:xfrm>
          <a:prstGeom prst="rect">
            <a:avLst/>
          </a:prstGeom>
          <a:solidFill>
            <a:srgbClr val="EA4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Etapa 1</a:t>
            </a:r>
            <a:endParaRPr sz="2800" b="1" i="0" u="none" strike="noStrike" cap="non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2262751" y="1908875"/>
            <a:ext cx="617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Conceitos base sobre sistemas operacionais</a:t>
            </a:r>
            <a:endParaRPr lang="en-US" sz="2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678554" y="2808718"/>
            <a:ext cx="1380000" cy="576000"/>
          </a:xfrm>
          <a:prstGeom prst="rect">
            <a:avLst/>
          </a:prstGeom>
          <a:solidFill>
            <a:srgbClr val="EA4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Etapa </a:t>
            </a:r>
            <a:r>
              <a:rPr lang="en-US" sz="2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7"/>
          <p:cNvSpPr/>
          <p:nvPr/>
        </p:nvSpPr>
        <p:spPr>
          <a:xfrm>
            <a:off x="2262750" y="2865875"/>
            <a:ext cx="617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Microsoft Windows</a:t>
            </a:r>
            <a:endParaRPr sz="2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7"/>
          <p:cNvSpPr txBox="1"/>
          <p:nvPr/>
        </p:nvSpPr>
        <p:spPr>
          <a:xfrm>
            <a:off x="678554" y="3765731"/>
            <a:ext cx="1380000" cy="576000"/>
          </a:xfrm>
          <a:prstGeom prst="rect">
            <a:avLst/>
          </a:prstGeom>
          <a:solidFill>
            <a:srgbClr val="EA4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Etapa </a:t>
            </a:r>
            <a:r>
              <a:rPr lang="en-US" sz="2800" b="1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1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7"/>
          <p:cNvSpPr/>
          <p:nvPr/>
        </p:nvSpPr>
        <p:spPr>
          <a:xfrm>
            <a:off x="2262751" y="3822875"/>
            <a:ext cx="617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SO’s </a:t>
            </a:r>
            <a:r>
              <a:rPr lang="en-US" sz="240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baseados</a:t>
            </a:r>
            <a: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Linux</a:t>
            </a:r>
            <a:endParaRPr sz="2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Porém em uma definição mais profunda e técnica, Linux é o nome dado apenas ao </a:t>
            </a:r>
            <a:r>
              <a:rPr lang="pt-BR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núcleo do sistema operacional</a:t>
            </a: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o </a:t>
            </a:r>
            <a:r>
              <a:rPr lang="pt-BR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Kernel</a:t>
            </a: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40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380470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Kernel 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41</a:t>
            </a:fld>
            <a:r>
              <a:rPr lang="en-US"/>
              <a:t>]</a:t>
            </a:r>
            <a:endParaRPr/>
          </a:p>
        </p:txBody>
      </p:sp>
      <p:pic>
        <p:nvPicPr>
          <p:cNvPr id="13314" name="Picture 2" descr="Introduction — The Linux Kernel documentation">
            <a:extLst>
              <a:ext uri="{FF2B5EF4-FFF2-40B4-BE49-F238E27FC236}">
                <a16:creationId xmlns:a16="http://schemas.microsoft.com/office/drawing/2014/main" id="{B68DC081-53A7-0B59-5439-1E120E273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453" y="1462463"/>
            <a:ext cx="3283094" cy="3484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708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335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É um SO </a:t>
            </a:r>
            <a:r>
              <a:rPr lang="pt-BR" sz="2400" i="1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open-source</a:t>
            </a: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, ou seja, pode ser editado e distribuído em o pagamento de royalties.</a:t>
            </a:r>
            <a:endParaRPr sz="2400" b="0" i="1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42</a:t>
            </a:fld>
            <a:r>
              <a:rPr lang="en-US"/>
              <a:t>]</a:t>
            </a:r>
            <a:endParaRPr/>
          </a:p>
        </p:txBody>
      </p:sp>
      <p:pic>
        <p:nvPicPr>
          <p:cNvPr id="11266" name="Picture 2" descr="O Que é Open Source / Software Livre? - Ninja do Linux">
            <a:extLst>
              <a:ext uri="{FF2B5EF4-FFF2-40B4-BE49-F238E27FC236}">
                <a16:creationId xmlns:a16="http://schemas.microsoft.com/office/drawing/2014/main" id="{24AE7435-5FBE-0BBB-C2EB-EA8BC45C2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774" y="3662451"/>
            <a:ext cx="1540452" cy="133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80817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Com base no Kernel Linux, vária distribuições foram criadas, com os mais diversos fins.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Distribuições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43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698849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44</a:t>
            </a:fld>
            <a:r>
              <a:rPr lang="en-US"/>
              <a:t>]</a:t>
            </a:r>
            <a:endParaRPr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DF95A2A8-E005-69A1-5F67-BD3761A04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036" y="0"/>
            <a:ext cx="8472055" cy="5337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0935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Nunca haverá um sistema operacional ou qualquer outro software infalível ou sem falhas. O Linux não é a exceção.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lista a seguir apresenta vulnerabilidades descobertas no ano de 2022.</a:t>
            </a: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Vulnerabilidades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 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45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629690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nível de risco da vulnerabilidade é definido pelo CVSS, Common Vulnerability Scoring System (CVSS Scores) com uma representação numérica (0-10).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Vulnerabilidades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 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46</a:t>
            </a:fld>
            <a:r>
              <a:rPr lang="en-US"/>
              <a:t>]</a:t>
            </a:r>
            <a:endParaRPr/>
          </a:p>
        </p:txBody>
      </p:sp>
      <p:pic>
        <p:nvPicPr>
          <p:cNvPr id="2" name="Picture 2" descr="CVSS logo">
            <a:extLst>
              <a:ext uri="{FF2B5EF4-FFF2-40B4-BE49-F238E27FC236}">
                <a16:creationId xmlns:a16="http://schemas.microsoft.com/office/drawing/2014/main" id="{026DEDC1-7E70-9D90-00D5-59ADA2493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9445" y="3905350"/>
            <a:ext cx="2085109" cy="1042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15440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CVE-2022-0435 (CVSS Score: 9.0)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CVE-2022-0492 (CVSS Score: 7.8)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CVE-2022-28893 (CVSS Score: 7.2)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CVE-2022-0998 (CVSS Score: 7.2)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CVE-2022-0995 (CVSS Score: 6.6)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Vulnerabilidades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 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47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181733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6295da5bc_1_94"/>
          <p:cNvSpPr txBox="1"/>
          <p:nvPr/>
        </p:nvSpPr>
        <p:spPr>
          <a:xfrm>
            <a:off x="565523" y="870463"/>
            <a:ext cx="7410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 4</a:t>
            </a:r>
            <a:endParaRPr sz="24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g116295da5bc_1_94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VirtualBox</a:t>
            </a:r>
            <a:endParaRPr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3" name="Google Shape;253;g116295da5bc_1_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116295da5bc_1_9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48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138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VirtualBox para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emular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nossas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máquinas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virtuais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utilizadas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experimentos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49</a:t>
            </a:fld>
            <a:r>
              <a:rPr lang="en-US"/>
              <a:t>]</a:t>
            </a:r>
            <a:endParaRPr/>
          </a:p>
        </p:txBody>
      </p:sp>
      <p:pic>
        <p:nvPicPr>
          <p:cNvPr id="2050" name="Picture 2" descr="VirtualBox - Wikipedia">
            <a:extLst>
              <a:ext uri="{FF2B5EF4-FFF2-40B4-BE49-F238E27FC236}">
                <a16:creationId xmlns:a16="http://schemas.microsoft.com/office/drawing/2014/main" id="{0D778652-C217-4A44-3AC5-BBC3FCF59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563" y="3375313"/>
            <a:ext cx="1440873" cy="1440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2243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Percurso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17"/>
          <p:cNvSpPr txBox="1"/>
          <p:nvPr/>
        </p:nvSpPr>
        <p:spPr>
          <a:xfrm>
            <a:off x="678554" y="1851730"/>
            <a:ext cx="1380000" cy="576000"/>
          </a:xfrm>
          <a:prstGeom prst="rect">
            <a:avLst/>
          </a:prstGeom>
          <a:solidFill>
            <a:srgbClr val="EA4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Etapa 4</a:t>
            </a:r>
            <a:endParaRPr sz="2800" b="1" i="0" u="none" strike="noStrike" cap="none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2262751" y="1908875"/>
            <a:ext cx="617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VirtualBox</a:t>
            </a:r>
            <a:endParaRPr sz="2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678554" y="2808718"/>
            <a:ext cx="1380000" cy="576000"/>
          </a:xfrm>
          <a:prstGeom prst="rect">
            <a:avLst/>
          </a:prstGeom>
          <a:solidFill>
            <a:srgbClr val="EA4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Etapa </a:t>
            </a:r>
            <a:r>
              <a:rPr lang="en-US" sz="28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1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7"/>
          <p:cNvSpPr/>
          <p:nvPr/>
        </p:nvSpPr>
        <p:spPr>
          <a:xfrm>
            <a:off x="2262750" y="2865875"/>
            <a:ext cx="617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Instalando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Windows 7 </a:t>
            </a:r>
            <a: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no VirtualBox</a:t>
            </a:r>
            <a:endParaRPr sz="2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</a:t>
            </a:fld>
            <a:r>
              <a:rPr lang="en-US"/>
              <a:t>]</a:t>
            </a:r>
            <a:endParaRPr/>
          </a:p>
        </p:txBody>
      </p:sp>
      <p:sp>
        <p:nvSpPr>
          <p:cNvPr id="2" name="Google Shape;187;p17">
            <a:extLst>
              <a:ext uri="{FF2B5EF4-FFF2-40B4-BE49-F238E27FC236}">
                <a16:creationId xmlns:a16="http://schemas.microsoft.com/office/drawing/2014/main" id="{1A45E3BA-563C-8A01-7C37-FFB407F52AFA}"/>
              </a:ext>
            </a:extLst>
          </p:cNvPr>
          <p:cNvSpPr txBox="1"/>
          <p:nvPr/>
        </p:nvSpPr>
        <p:spPr>
          <a:xfrm>
            <a:off x="678554" y="3765731"/>
            <a:ext cx="1380000" cy="576000"/>
          </a:xfrm>
          <a:prstGeom prst="rect">
            <a:avLst/>
          </a:prstGeom>
          <a:solidFill>
            <a:srgbClr val="EA4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Etapa </a:t>
            </a:r>
            <a:r>
              <a:rPr lang="en-US" sz="28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sz="1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88;p17">
            <a:extLst>
              <a:ext uri="{FF2B5EF4-FFF2-40B4-BE49-F238E27FC236}">
                <a16:creationId xmlns:a16="http://schemas.microsoft.com/office/drawing/2014/main" id="{87D98531-6E63-BE43-B2D5-048151EE32CF}"/>
              </a:ext>
            </a:extLst>
          </p:cNvPr>
          <p:cNvSpPr/>
          <p:nvPr/>
        </p:nvSpPr>
        <p:spPr>
          <a:xfrm>
            <a:off x="2262751" y="3822875"/>
            <a:ext cx="617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Instalando o Windows XP </a:t>
            </a:r>
            <a:r>
              <a:rPr lang="pt-BR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no VirtualBox</a:t>
            </a:r>
          </a:p>
        </p:txBody>
      </p:sp>
    </p:spTree>
    <p:extLst>
      <p:ext uri="{BB962C8B-B14F-4D97-AF65-F5344CB8AC3E}">
        <p14:creationId xmlns:p14="http://schemas.microsoft.com/office/powerpoint/2010/main" val="23312310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529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 VirtualBox é um software de </a:t>
            </a:r>
            <a:r>
              <a:rPr lang="pt-BR" sz="2400" b="1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virtualização</a:t>
            </a: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desenvolvido pela empresa Innotek, comprado pela Sun Microsystems, que por fim, foi comprada pela Oracle. Pode ser utilizado de forma gratuita.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VirtualBox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50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826038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131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 virtualização consiste em executar sistemas operacionais sobre outros SO’s, consumindo seus recursos de forma isolada.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Virtualização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51</a:t>
            </a:fld>
            <a:r>
              <a:rPr lang="en-US"/>
              <a:t>]</a:t>
            </a:r>
            <a:endParaRPr/>
          </a:p>
        </p:txBody>
      </p:sp>
      <p:pic>
        <p:nvPicPr>
          <p:cNvPr id="4098" name="Picture 2" descr="Virtualization - Multifunction">
            <a:extLst>
              <a:ext uri="{FF2B5EF4-FFF2-40B4-BE49-F238E27FC236}">
                <a16:creationId xmlns:a16="http://schemas.microsoft.com/office/drawing/2014/main" id="{4183168C-73D6-C1B6-312E-40954DF21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909" y="2920424"/>
            <a:ext cx="3602182" cy="2026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35523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529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Link para download: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https://www.virtualbox.org/wiki/Downloads</a:t>
            </a: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VirtualBox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52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619460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6295da5bc_1_94"/>
          <p:cNvSpPr txBox="1"/>
          <p:nvPr/>
        </p:nvSpPr>
        <p:spPr>
          <a:xfrm>
            <a:off x="565523" y="870463"/>
            <a:ext cx="7410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 5</a:t>
            </a:r>
            <a:endParaRPr sz="24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g116295da5bc_1_94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 Windows XP no VirtualBox</a:t>
            </a:r>
            <a:endParaRPr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3" name="Google Shape;253;g116295da5bc_1_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116295da5bc_1_9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53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34965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Windows XP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máquina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virtual no VirtualBox.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54</a:t>
            </a:fld>
            <a:r>
              <a:rPr lang="en-US"/>
              <a:t>]</a:t>
            </a:r>
            <a:endParaRPr/>
          </a:p>
        </p:txBody>
      </p:sp>
      <p:pic>
        <p:nvPicPr>
          <p:cNvPr id="2050" name="Picture 2" descr="VirtualBox - Wikipedia">
            <a:extLst>
              <a:ext uri="{FF2B5EF4-FFF2-40B4-BE49-F238E27FC236}">
                <a16:creationId xmlns:a16="http://schemas.microsoft.com/office/drawing/2014/main" id="{0D778652-C217-4A44-3AC5-BBC3FCF59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926" y="3423114"/>
            <a:ext cx="1440873" cy="1440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Windows XP Logo | User interface, Windows xp, Microsoft windows">
            <a:extLst>
              <a:ext uri="{FF2B5EF4-FFF2-40B4-BE49-F238E27FC236}">
                <a16:creationId xmlns:a16="http://schemas.microsoft.com/office/drawing/2014/main" id="{D129E968-6D54-3324-10C5-CFA1C7CB8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2" y="3467162"/>
            <a:ext cx="1440873" cy="13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08946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esta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atividade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você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deve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utilizar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imagem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.ISO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disponível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seguinte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link: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55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78841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6295da5bc_1_94"/>
          <p:cNvSpPr txBox="1"/>
          <p:nvPr/>
        </p:nvSpPr>
        <p:spPr>
          <a:xfrm>
            <a:off x="565523" y="870463"/>
            <a:ext cx="7410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 6</a:t>
            </a:r>
            <a:endParaRPr sz="24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g116295da5bc_1_94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 Windows 7 no VirtualBox</a:t>
            </a:r>
            <a:endParaRPr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3" name="Google Shape;253;g116295da5bc_1_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116295da5bc_1_9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56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4441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Windows 7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máquina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virtual no VirtualBox.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57</a:t>
            </a:fld>
            <a:r>
              <a:rPr lang="en-US"/>
              <a:t>]</a:t>
            </a:r>
            <a:endParaRPr/>
          </a:p>
        </p:txBody>
      </p:sp>
      <p:pic>
        <p:nvPicPr>
          <p:cNvPr id="2050" name="Picture 2" descr="VirtualBox - Wikipedia">
            <a:extLst>
              <a:ext uri="{FF2B5EF4-FFF2-40B4-BE49-F238E27FC236}">
                <a16:creationId xmlns:a16="http://schemas.microsoft.com/office/drawing/2014/main" id="{0D778652-C217-4A44-3AC5-BBC3FCF59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926" y="3423114"/>
            <a:ext cx="1440873" cy="1440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Windows 7 End-of-Life Is Coming – Time To Start Planning - Weston  Technology Solutions">
            <a:extLst>
              <a:ext uri="{FF2B5EF4-FFF2-40B4-BE49-F238E27FC236}">
                <a16:creationId xmlns:a16="http://schemas.microsoft.com/office/drawing/2014/main" id="{3DA413E5-2F57-03F9-ACB0-3943B0FC0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25" y="3507729"/>
            <a:ext cx="1278950" cy="1271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855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esta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atividade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você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deve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utilizar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imagem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.ISO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disponível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seguinte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link: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58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132050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6295da5bc_1_94"/>
          <p:cNvSpPr txBox="1"/>
          <p:nvPr/>
        </p:nvSpPr>
        <p:spPr>
          <a:xfrm>
            <a:off x="565523" y="870463"/>
            <a:ext cx="7410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 7</a:t>
            </a:r>
            <a:endParaRPr sz="24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g116295da5bc_1_94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 Windows 10 no VirtualBox</a:t>
            </a:r>
            <a:endParaRPr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3" name="Google Shape;253;g116295da5bc_1_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116295da5bc_1_9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59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777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/>
        </p:nvSpPr>
        <p:spPr>
          <a:xfrm>
            <a:off x="565525" y="636550"/>
            <a:ext cx="7410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Percurso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17"/>
          <p:cNvSpPr txBox="1"/>
          <p:nvPr/>
        </p:nvSpPr>
        <p:spPr>
          <a:xfrm>
            <a:off x="678554" y="1851730"/>
            <a:ext cx="1380000" cy="576000"/>
          </a:xfrm>
          <a:prstGeom prst="rect">
            <a:avLst/>
          </a:prstGeom>
          <a:solidFill>
            <a:srgbClr val="EA4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Etapa 7</a:t>
            </a:r>
            <a:endParaRPr sz="2800" b="1" i="0" u="none" strike="noStrike" cap="none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2262751" y="1908875"/>
            <a:ext cx="617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Instalando</a:t>
            </a:r>
            <a: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Windows 10 no VirtualBox</a:t>
            </a:r>
            <a:endParaRPr sz="2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678554" y="2808718"/>
            <a:ext cx="1380000" cy="576000"/>
          </a:xfrm>
          <a:prstGeom prst="rect">
            <a:avLst/>
          </a:prstGeom>
          <a:solidFill>
            <a:srgbClr val="EA4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Etapa </a:t>
            </a:r>
            <a:r>
              <a:rPr lang="en-US" sz="2800" b="1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 sz="1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7"/>
          <p:cNvSpPr/>
          <p:nvPr/>
        </p:nvSpPr>
        <p:spPr>
          <a:xfrm>
            <a:off x="2262750" y="2865875"/>
            <a:ext cx="617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Instalando</a:t>
            </a:r>
            <a:r>
              <a:rPr lang="en-US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Kali Linux </a:t>
            </a:r>
            <a:r>
              <a:rPr lang="en-US" sz="240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no VirtualBox</a:t>
            </a:r>
            <a:endParaRPr sz="240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916890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Windows 10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máquina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virtual no VirtualBox.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60</a:t>
            </a:fld>
            <a:r>
              <a:rPr lang="en-US"/>
              <a:t>]</a:t>
            </a:r>
            <a:endParaRPr/>
          </a:p>
        </p:txBody>
      </p:sp>
      <p:pic>
        <p:nvPicPr>
          <p:cNvPr id="2050" name="Picture 2" descr="VirtualBox - Wikipedia">
            <a:extLst>
              <a:ext uri="{FF2B5EF4-FFF2-40B4-BE49-F238E27FC236}">
                <a16:creationId xmlns:a16="http://schemas.microsoft.com/office/drawing/2014/main" id="{0D778652-C217-4A44-3AC5-BBC3FCF59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926" y="3423114"/>
            <a:ext cx="1440873" cy="1440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1C40F0CF-8BD9-DC75-C79B-8E094E613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270" y="3574647"/>
            <a:ext cx="1137805" cy="1137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0686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esta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atividade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você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deve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utilizar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imagem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.ISO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disponível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seguinte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link: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61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365488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6295da5bc_1_94"/>
          <p:cNvSpPr txBox="1"/>
          <p:nvPr/>
        </p:nvSpPr>
        <p:spPr>
          <a:xfrm>
            <a:off x="565523" y="870463"/>
            <a:ext cx="7410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 8</a:t>
            </a:r>
            <a:endParaRPr sz="24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g116295da5bc_1_94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Instalando</a:t>
            </a:r>
            <a:r>
              <a:rPr lang="en-US" sz="40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 Kali Linux no VirtualBox</a:t>
            </a:r>
            <a:endParaRPr sz="4000" b="1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3" name="Google Shape;253;g116295da5bc_1_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116295da5bc_1_9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31960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instalar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o Kali Linux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máquina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virtual no VirtualBox.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63</a:t>
            </a:fld>
            <a:r>
              <a:rPr lang="en-US"/>
              <a:t>]</a:t>
            </a:r>
            <a:endParaRPr/>
          </a:p>
        </p:txBody>
      </p:sp>
      <p:pic>
        <p:nvPicPr>
          <p:cNvPr id="2050" name="Picture 2" descr="VirtualBox - Wikipedia">
            <a:extLst>
              <a:ext uri="{FF2B5EF4-FFF2-40B4-BE49-F238E27FC236}">
                <a16:creationId xmlns:a16="http://schemas.microsoft.com/office/drawing/2014/main" id="{0D778652-C217-4A44-3AC5-BBC3FCF59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926" y="3423114"/>
            <a:ext cx="1440873" cy="1440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tarallo.cloud Kali linux logo on white | Free powerpoint presentations,  Linux, Powerpoint presentation">
            <a:extLst>
              <a:ext uri="{FF2B5EF4-FFF2-40B4-BE49-F238E27FC236}">
                <a16:creationId xmlns:a16="http://schemas.microsoft.com/office/drawing/2014/main" id="{9D2E2B01-5425-1CAB-47DF-F75D65D57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8482" y="3208742"/>
            <a:ext cx="2314864" cy="1782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05051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125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Para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esta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atividade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você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deve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utilizar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imagem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.ISO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disponível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no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seguinte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link: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Instalação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64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435134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49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Muito popular entre estudantes e profissionais de segurança da informação, possui diversas ferramentas e aplicações nativas para testes de invasão, pentest, forense e outras áreas.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Kali 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65</a:t>
            </a:fld>
            <a:r>
              <a:rPr lang="en-US"/>
              <a:t>]</a:t>
            </a:r>
            <a:endParaRPr/>
          </a:p>
        </p:txBody>
      </p:sp>
      <p:pic>
        <p:nvPicPr>
          <p:cNvPr id="2" name="Picture 2" descr="tarallo.cloud Kali linux logo on white | Free powerpoint presentations,  Linux, Powerpoint presentation">
            <a:extLst>
              <a:ext uri="{FF2B5EF4-FFF2-40B4-BE49-F238E27FC236}">
                <a16:creationId xmlns:a16="http://schemas.microsoft.com/office/drawing/2014/main" id="{B7D8DF8A-79D5-AC39-16BF-44A195507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8923" y="3629220"/>
            <a:ext cx="1906154" cy="146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597462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49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Metasploit;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Nmap;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Wireshark;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Aircrack-ng.</a:t>
            </a: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Ferramentas do Kali 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66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340385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d3f5ae16_1_0"/>
          <p:cNvSpPr txBox="1"/>
          <p:nvPr/>
        </p:nvSpPr>
        <p:spPr>
          <a:xfrm>
            <a:off x="565525" y="1481050"/>
            <a:ext cx="8016900" cy="249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Gnome Shell;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XFCE;</a:t>
            </a:r>
          </a:p>
          <a:p>
            <a:pPr marL="342900" marR="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KDE Plasma.</a:t>
            </a:r>
          </a:p>
        </p:txBody>
      </p:sp>
      <p:sp>
        <p:nvSpPr>
          <p:cNvPr id="232" name="Google Shape;232;g116d3f5ae16_1_0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Interfaces </a:t>
            </a: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gráficas</a:t>
            </a:r>
            <a:r>
              <a:rPr lang="en-US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do Kali Linux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g116d3f5ae16_1_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67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028403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4"/>
          <p:cNvSpPr txBox="1"/>
          <p:nvPr/>
        </p:nvSpPr>
        <p:spPr>
          <a:xfrm>
            <a:off x="1162075" y="296235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Fórum/Artigos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0" i="0" u="none" strike="noStrike" cap="none">
                <a:solidFill>
                  <a:srgbClr val="EA4E60"/>
                </a:solidFill>
                <a:latin typeface="Calibri"/>
                <a:ea typeface="Calibri"/>
                <a:cs typeface="Calibri"/>
                <a:sym typeface="Calibri"/>
              </a:rPr>
              <a:t>&gt;</a:t>
            </a:r>
            <a:r>
              <a:rPr lang="en-US"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Comunidade </a:t>
            </a:r>
            <a:r>
              <a:rPr lang="en-US" sz="2400" b="0" i="0" u="sng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4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Dúvidas?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3" name="Google Shape;28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42552" y="2029651"/>
            <a:ext cx="1484863" cy="184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68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9ffa863cd_0_356"/>
          <p:cNvSpPr txBox="1"/>
          <p:nvPr/>
        </p:nvSpPr>
        <p:spPr>
          <a:xfrm>
            <a:off x="565525" y="1293025"/>
            <a:ext cx="8016900" cy="3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Referências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914400" marR="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pt-BR" sz="2000" b="1" u="sng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Página do NIS</a:t>
            </a:r>
            <a:r>
              <a:rPr lang="pt-BR" sz="2000" b="1" u="sng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 com as definições de vulnerabilidades em sistemas operacionais</a:t>
            </a:r>
            <a:endParaRPr lang="pt-BR" sz="1600" b="1" u="none" strike="noStrike" cap="none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109ffa863cd_0_356"/>
          <p:cNvSpPr txBox="1"/>
          <p:nvPr/>
        </p:nvSpPr>
        <p:spPr>
          <a:xfrm>
            <a:off x="565525" y="448525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Links Úteis</a:t>
            </a:r>
            <a:endParaRPr sz="40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9" name="Google Shape;269;g109ffa863cd_0_35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69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"/>
          <p:cNvSpPr txBox="1"/>
          <p:nvPr/>
        </p:nvSpPr>
        <p:spPr>
          <a:xfrm>
            <a:off x="565523" y="870463"/>
            <a:ext cx="7410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2400" b="1" i="0" u="none" strike="noStrike" cap="none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Etapa 1</a:t>
            </a:r>
            <a:endParaRPr sz="24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6" name="Google Shape;196;p5"/>
          <p:cNvSpPr txBox="1"/>
          <p:nvPr/>
        </p:nvSpPr>
        <p:spPr>
          <a:xfrm>
            <a:off x="565525" y="1785563"/>
            <a:ext cx="7410300" cy="16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4000" b="1" i="0" u="none" strike="noStrike" cap="none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Conceitos base sobre sistemas operacionais</a:t>
            </a:r>
          </a:p>
        </p:txBody>
      </p:sp>
      <p:pic>
        <p:nvPicPr>
          <p:cNvPr id="197" name="Google Shape;19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7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Nesta aula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vamos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abordar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conceitos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fundamentais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sistemas</a:t>
            </a:r>
            <a:r>
              <a:rPr lang="en-US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b="0" i="0" u="none" strike="noStrike" cap="none" dirty="0" err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operacionais</a:t>
            </a:r>
            <a:endParaRPr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8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9ffa863cd_0_328"/>
          <p:cNvSpPr txBox="1"/>
          <p:nvPr/>
        </p:nvSpPr>
        <p:spPr>
          <a:xfrm>
            <a:off x="565525" y="1481050"/>
            <a:ext cx="8016900" cy="30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Um sistema operacional é um software que atua como intermediário entre o usuário e o hardware do computador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pt-BR" sz="2400" b="0" i="0" u="none" strike="noStrike" cap="none" dirty="0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109ffa863cd_0_328"/>
          <p:cNvSpPr txBox="1"/>
          <p:nvPr/>
        </p:nvSpPr>
        <p:spPr>
          <a:xfrm>
            <a:off x="565525" y="636550"/>
            <a:ext cx="80169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Introdução</a:t>
            </a:r>
            <a:endParaRPr sz="4000" b="0" i="0" u="none" strike="noStrike" cap="none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g109ffa863cd_0_3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t>9</a:t>
            </a:fld>
            <a:r>
              <a:rPr lang="en-US"/>
              <a:t>]</a:t>
            </a:r>
            <a:endParaRPr/>
          </a:p>
        </p:txBody>
      </p:sp>
      <p:pic>
        <p:nvPicPr>
          <p:cNvPr id="1026" name="Picture 2" descr="Operating system Images | Free Vectors, Stock Photos &amp; PSD">
            <a:extLst>
              <a:ext uri="{FF2B5EF4-FFF2-40B4-BE49-F238E27FC236}">
                <a16:creationId xmlns:a16="http://schemas.microsoft.com/office/drawing/2014/main" id="{6ADB7E1C-1B5F-9FC1-21CE-B996CAB8B0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976" y="3249993"/>
            <a:ext cx="1698048" cy="1698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59336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E48B58A68BE64E9120D347E3E06B3A" ma:contentTypeVersion="16" ma:contentTypeDescription="Create a new document." ma:contentTypeScope="" ma:versionID="521d280d5f85db8478d88c96e960a74d">
  <xsd:schema xmlns:xsd="http://www.w3.org/2001/XMLSchema" xmlns:xs="http://www.w3.org/2001/XMLSchema" xmlns:p="http://schemas.microsoft.com/office/2006/metadata/properties" xmlns:ns2="851b35d3-0456-4d6a-bc2f-da927e91d158" xmlns:ns3="19483571-f922-4e8e-9c1c-26f0a2252132" targetNamespace="http://schemas.microsoft.com/office/2006/metadata/properties" ma:root="true" ma:fieldsID="de0ecea43319d87aebf071435ed4a5d9" ns2:_="" ns3:_="">
    <xsd:import namespace="851b35d3-0456-4d6a-bc2f-da927e91d158"/>
    <xsd:import namespace="19483571-f922-4e8e-9c1c-26f0a22521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1b35d3-0456-4d6a-bc2f-da927e91d1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51b35d3-0456-4d6a-bc2f-da927e91d158">
      <Terms xmlns="http://schemas.microsoft.com/office/infopath/2007/PartnerControls"/>
    </lcf76f155ced4ddcb4097134ff3c332f>
    <TaxCatchAll xmlns="19483571-f922-4e8e-9c1c-26f0a2252132" xsi:nil="true"/>
  </documentManagement>
</p:properties>
</file>

<file path=customXml/itemProps1.xml><?xml version="1.0" encoding="utf-8"?>
<ds:datastoreItem xmlns:ds="http://schemas.openxmlformats.org/officeDocument/2006/customXml" ds:itemID="{945ED4D2-CB89-48D0-9492-48A32AB0CF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395025-9147-4E15-889A-D42EB62FD4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1b35d3-0456-4d6a-bc2f-da927e91d158"/>
    <ds:schemaRef ds:uri="19483571-f922-4e8e-9c1c-26f0a22521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F7CB545-2F42-4F9B-81B9-9B2A306F6F94}">
  <ds:schemaRefs>
    <ds:schemaRef ds:uri="http://schemas.microsoft.com/office/2006/metadata/properties"/>
    <ds:schemaRef ds:uri="http://schemas.microsoft.com/office/infopath/2007/PartnerControls"/>
    <ds:schemaRef ds:uri="851b35d3-0456-4d6a-bc2f-da927e91d158"/>
    <ds:schemaRef ds:uri="19483571-f922-4e8e-9c1c-26f0a225213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1489</Words>
  <Application>Microsoft Office PowerPoint</Application>
  <PresentationFormat>On-screen Show (16:9)</PresentationFormat>
  <Paragraphs>261</Paragraphs>
  <Slides>69</Slides>
  <Notes>69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0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Larissa Mestieri</dc:creator>
  <cp:lastModifiedBy>Cassiano  Peres</cp:lastModifiedBy>
  <cp:revision>8</cp:revision>
  <dcterms:modified xsi:type="dcterms:W3CDTF">2022-11-04T10:47:08Z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0x01010001E48B58A68BE64E9120D347E3E06B3A</vt:lpwstr>
  </property>
  <property fmtid="{D5CDD505-2E9C-101B-9397-08002B2CF9AE}" pid="3" name="MediaServiceImageTags">
    <vt:lpwstr/>
  </property>
</Properties>
</file>

<file path=docProps/thumbnail.jpeg>
</file>